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338" r:id="rId4"/>
    <p:sldId id="257" r:id="rId5"/>
    <p:sldId id="259" r:id="rId6"/>
    <p:sldId id="266" r:id="rId7"/>
    <p:sldId id="260" r:id="rId8"/>
    <p:sldId id="261" r:id="rId9"/>
    <p:sldId id="262" r:id="rId10"/>
    <p:sldId id="295" r:id="rId11"/>
    <p:sldId id="337" r:id="rId12"/>
    <p:sldId id="28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54" autoAdjust="0"/>
    <p:restoredTop sz="94660"/>
  </p:normalViewPr>
  <p:slideViewPr>
    <p:cSldViewPr>
      <p:cViewPr varScale="1">
        <p:scale>
          <a:sx n="67" d="100"/>
          <a:sy n="67" d="100"/>
        </p:scale>
        <p:origin x="154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01096F-A0A4-4C24-932B-813D31D96755}" type="datetimeFigureOut">
              <a:rPr lang="en-GB" smtClean="0"/>
              <a:t>21/05/2026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B63A6-A9B5-43A3-B156-BE22860E0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912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885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46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307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53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80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391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82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385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387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842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298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AEB54-C8D9-4D79-94AE-FB8BE50F77E6}" type="datetimeFigureOut">
              <a:rPr lang="en-GB" smtClean="0"/>
              <a:pPr/>
              <a:t>21/05/2026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F246F-48B0-47CC-A9FE-6D218DD8DC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274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sxwx5Lknzw" TargetMode="External"/><Relationship Id="rId2" Type="http://schemas.openxmlformats.org/officeDocument/2006/relationships/hyperlink" Target="https://www.youtube.com/watch?v=M0VemBvJTG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6 Residential Trip 2027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8728" y="3429000"/>
            <a:ext cx="6400800" cy="1752600"/>
          </a:xfrm>
        </p:spPr>
        <p:txBody>
          <a:bodyPr/>
          <a:lstStyle/>
          <a:p>
            <a:r>
              <a:rPr lang="en-GB" dirty="0"/>
              <a:t>Monday 15</a:t>
            </a:r>
            <a:r>
              <a:rPr lang="en-GB" baseline="30000" dirty="0"/>
              <a:t>th</a:t>
            </a:r>
            <a:r>
              <a:rPr lang="en-GB" dirty="0"/>
              <a:t> – 19</a:t>
            </a:r>
            <a:r>
              <a:rPr lang="en-GB" baseline="30000" dirty="0"/>
              <a:t>th</a:t>
            </a:r>
            <a:r>
              <a:rPr lang="en-GB" dirty="0"/>
              <a:t> March </a:t>
            </a:r>
          </a:p>
          <a:p>
            <a:r>
              <a:rPr lang="en-GB" dirty="0" err="1"/>
              <a:t>Condover</a:t>
            </a:r>
            <a:r>
              <a:rPr lang="en-GB" dirty="0"/>
              <a:t> Hall, Shropshire</a:t>
            </a: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24336" cy="186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 descr="http://t3.gstatic.com/images?q=tbn:ANd9GcSWak1GsxuHUCsd8GbLFKlDC4W1DgtoTvDc6YpZKiZsNL-moMh6TGT2YP0:farm9.static.flickr.com/8087/8520355745_ded49e224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60137"/>
            <a:ext cx="2428892" cy="16030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2658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About JCA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effectLst/>
              </a:rPr>
              <a:t>Established since 1994, with many years of experience, JCA are experts in providing non-stop education and adventure for school trips and children’s group travel.</a:t>
            </a: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effectLst/>
            </a:endParaRPr>
          </a:p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effectLst/>
              </a:rPr>
              <a:t>JCA have </a:t>
            </a:r>
            <a:r>
              <a:rPr lang="en-GB" dirty="0"/>
              <a:t>many centres and </a:t>
            </a:r>
            <a:r>
              <a:rPr lang="en-GB" dirty="0">
                <a:effectLst/>
              </a:rPr>
              <a:t>offer a combination of either one day or residential multi-activity courses from 2-4 nights – promoting education, personal development and fun!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8640"/>
            <a:ext cx="2184834" cy="1456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8501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About JCA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68551"/>
          </a:xfrm>
        </p:spPr>
        <p:txBody>
          <a:bodyPr>
            <a:normAutofit fontScale="92500" lnSpcReduction="20000"/>
          </a:bodyPr>
          <a:lstStyle/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effectLst/>
              </a:rPr>
              <a:t>Established since 1994, with many years of experience, JCA are experts in providing non-stop education and adventure for school trips and children’s group travel.</a:t>
            </a:r>
          </a:p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effectLst/>
              </a:rPr>
              <a:t>JCA have </a:t>
            </a:r>
            <a:r>
              <a:rPr lang="en-GB" dirty="0"/>
              <a:t>many centres and </a:t>
            </a:r>
            <a:r>
              <a:rPr lang="en-GB" dirty="0">
                <a:effectLst/>
              </a:rPr>
              <a:t>offer a combination of either one day or residential multi-activity courses from 2-4 nights – promoting education, personal development and </a:t>
            </a:r>
            <a:r>
              <a:rPr lang="en-GB">
                <a:effectLst/>
              </a:rPr>
              <a:t>fun!</a:t>
            </a: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effectLst/>
            </a:endParaRPr>
          </a:p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effectLst/>
                <a:hlinkClick r:id="rId2"/>
              </a:rPr>
              <a:t>https://www.youtube.com/watch?v=M0VemBvJTGg</a:t>
            </a:r>
            <a:endParaRPr lang="en-GB" dirty="0">
              <a:effectLst/>
            </a:endParaRPr>
          </a:p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r>
              <a:rPr lang="en-GB" dirty="0">
                <a:effectLst/>
                <a:hlinkClick r:id="rId3"/>
              </a:rPr>
              <a:t>https://www.youtube.com/watch?v=wsxwx5Lknzw</a:t>
            </a:r>
            <a:endParaRPr lang="en-GB" dirty="0">
              <a:effectLst/>
            </a:endParaRPr>
          </a:p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endParaRPr lang="en-GB" dirty="0">
              <a:effectLst/>
            </a:endParaRPr>
          </a:p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endParaRPr lang="en-GB" dirty="0">
              <a:effectLst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632" y="267246"/>
            <a:ext cx="17145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0085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why are we going?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/>
              <a:t>To challenge ourselves in a new environment</a:t>
            </a:r>
          </a:p>
          <a:p>
            <a:r>
              <a:rPr lang="en-GB" dirty="0"/>
              <a:t>To build teamwork/ leadership skills</a:t>
            </a:r>
          </a:p>
          <a:p>
            <a:r>
              <a:rPr lang="en-GB" dirty="0"/>
              <a:t>To build our independence/ raise self-esteem</a:t>
            </a:r>
          </a:p>
          <a:p>
            <a:r>
              <a:rPr lang="en-GB" dirty="0"/>
              <a:t>For fun</a:t>
            </a:r>
          </a:p>
          <a:p>
            <a:r>
              <a:rPr lang="en-GB" dirty="0"/>
              <a:t>To spend time with our friends</a:t>
            </a:r>
          </a:p>
          <a:p>
            <a:pPr marL="0" indent="0">
              <a:buNone/>
            </a:pPr>
            <a:r>
              <a:rPr lang="en-GB" dirty="0"/>
              <a:t>= A fantastic way to celebrate being in Year 6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797152"/>
            <a:ext cx="2709664" cy="1669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5945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925"/>
            <a:ext cx="8784976" cy="5542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5872916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activities are possible?</a:t>
            </a:r>
          </a:p>
        </p:txBody>
      </p:sp>
    </p:spTree>
    <p:extLst>
      <p:ext uri="{BB962C8B-B14F-4D97-AF65-F5344CB8AC3E}">
        <p14:creationId xmlns:p14="http://schemas.microsoft.com/office/powerpoint/2010/main" val="2556269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Year 6\Photos\DSC051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27" y="417544"/>
            <a:ext cx="2208245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P:\Year 6\Photos\DSC051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77" y="2677480"/>
            <a:ext cx="2267744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93909" y="300531"/>
            <a:ext cx="288032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/>
              <a:t>During the Day: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Abseiling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Archery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Tunnelling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Fencing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Orienteering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Rocket Launch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Survival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Kayaking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Raft building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High Ropes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 err="1"/>
              <a:t>Lazer</a:t>
            </a:r>
            <a:r>
              <a:rPr lang="en-GB" sz="2000" dirty="0"/>
              <a:t> Maze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2000" dirty="0"/>
              <a:t>And so much more!</a:t>
            </a:r>
          </a:p>
          <a:p>
            <a:pPr marL="571500" indent="-571500">
              <a:buFont typeface="Arial" pitchFamily="34" charset="0"/>
              <a:buChar char="•"/>
            </a:pPr>
            <a:endParaRPr lang="en-GB" sz="2000" dirty="0"/>
          </a:p>
          <a:p>
            <a:pPr algn="ctr"/>
            <a:r>
              <a:rPr lang="en-GB" sz="2000" u="sng" dirty="0"/>
              <a:t>Evening Entertainment: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000" dirty="0"/>
              <a:t>Film Night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000" dirty="0"/>
              <a:t>Disco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000" dirty="0"/>
              <a:t>Camp fire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GB" sz="2000" dirty="0"/>
              <a:t>Mini Olympics</a:t>
            </a:r>
          </a:p>
        </p:txBody>
      </p:sp>
      <p:pic>
        <p:nvPicPr>
          <p:cNvPr id="6146" name="Picture 2" descr="G:\DONNA\Year 6\2013-14\JCA\Photos\DSC062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214290"/>
            <a:ext cx="1785950" cy="2381266"/>
          </a:xfrm>
          <a:prstGeom prst="rect">
            <a:avLst/>
          </a:prstGeom>
          <a:noFill/>
        </p:spPr>
      </p:pic>
      <p:pic>
        <p:nvPicPr>
          <p:cNvPr id="6148" name="Picture 4" descr="G:\DONNA\Year 6\2013-14\JCA\Photos\DSC0635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2786058"/>
            <a:ext cx="2285984" cy="1714488"/>
          </a:xfrm>
          <a:prstGeom prst="rect">
            <a:avLst/>
          </a:prstGeom>
          <a:noFill/>
        </p:spPr>
      </p:pic>
      <p:pic>
        <p:nvPicPr>
          <p:cNvPr id="6149" name="Picture 5" descr="G:\DONNA\Year 6\2013-14\JCA\Photos\DSC0638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4643446"/>
            <a:ext cx="2571768" cy="1928826"/>
          </a:xfrm>
          <a:prstGeom prst="rect">
            <a:avLst/>
          </a:prstGeom>
          <a:noFill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D103F66-4876-49FE-ACE5-BFCC7F68BD3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73" y="4743323"/>
            <a:ext cx="2445400" cy="183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597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526" y="332656"/>
            <a:ext cx="83309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    A ‘typical’ week at </a:t>
            </a:r>
            <a:r>
              <a:rPr lang="en-GB" sz="4000" dirty="0" err="1"/>
              <a:t>Condover</a:t>
            </a:r>
            <a:r>
              <a:rPr lang="en-GB" sz="4000" dirty="0"/>
              <a:t> Hall…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EF8687-1FB1-41EA-AE32-3E1E0B4F4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28244"/>
            <a:ext cx="9144000" cy="260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025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Accommodation at </a:t>
            </a:r>
            <a:r>
              <a:rPr lang="en-GB" dirty="0" err="1"/>
              <a:t>Condover</a:t>
            </a:r>
            <a:r>
              <a:rPr lang="en-GB" dirty="0"/>
              <a:t> Hall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340768"/>
            <a:ext cx="3857571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31910" y="1547133"/>
            <a:ext cx="38164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Dormitories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4499992" y="2368286"/>
            <a:ext cx="1440160" cy="1246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691680" y="4581128"/>
            <a:ext cx="16514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4400" dirty="0">
                <a:solidFill>
                  <a:prstClr val="black"/>
                </a:solidFill>
              </a:rPr>
              <a:t>Dining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2396328" y="5350569"/>
            <a:ext cx="1599608" cy="5267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C:\Users\rob\AppData\Local\Microsoft\Windows\Temporary Internet Files\Content.IE5\47CTPC3R\Breakfast - Day 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106" y="3356992"/>
            <a:ext cx="4544004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62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4330824" cy="634082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C00000"/>
                </a:solidFill>
              </a:rPr>
              <a:t>What to take…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3"/>
            <a:ext cx="8229600" cy="5588921"/>
          </a:xfrm>
        </p:spPr>
        <p:txBody>
          <a:bodyPr numCol="2">
            <a:normAutofit fontScale="47500" lnSpcReduction="20000"/>
          </a:bodyPr>
          <a:lstStyle/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r>
              <a:rPr lang="en-GB" sz="4200" b="1" dirty="0">
                <a:effectLst/>
              </a:rPr>
              <a:t>Clothes</a:t>
            </a:r>
            <a:endParaRPr lang="en-GB" sz="4200" dirty="0">
              <a:effectLst/>
            </a:endParaRP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Socks and underwear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Night clothes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Trousers (it’s important that the  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 students do not wear jeans while </a:t>
            </a:r>
          </a:p>
          <a:p>
            <a:pPr marL="0" indent="0" fontAlgn="base">
              <a:spcBef>
                <a:spcPts val="0"/>
              </a:spcBef>
              <a:buNone/>
            </a:pPr>
            <a:r>
              <a:rPr lang="en-GB" sz="4200" dirty="0">
                <a:solidFill>
                  <a:srgbClr val="000000"/>
                </a:solidFill>
                <a:effectLst/>
              </a:rPr>
              <a:t>      doing the activities for safety and  </a:t>
            </a:r>
          </a:p>
          <a:p>
            <a:pPr marL="0" indent="0" fontAlgn="base">
              <a:spcBef>
                <a:spcPts val="0"/>
              </a:spcBef>
              <a:buNone/>
            </a:pPr>
            <a:r>
              <a:rPr lang="en-GB" sz="4200" dirty="0">
                <a:solidFill>
                  <a:srgbClr val="000000"/>
                </a:solidFill>
              </a:rPr>
              <a:t>      </a:t>
            </a:r>
            <a:r>
              <a:rPr lang="en-GB" sz="4200" dirty="0">
                <a:solidFill>
                  <a:srgbClr val="000000"/>
                </a:solidFill>
                <a:effectLst/>
              </a:rPr>
              <a:t>comfort reasons)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Shorts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T-shirts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Long sleeved top for archery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Tracksuit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Jumpers/sweatshirts/fleeces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Warm coat and waterproof jacket/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Waterproof trousers or trousers</a:t>
            </a:r>
          </a:p>
          <a:p>
            <a:pPr marL="0" indent="0" fontAlgn="base">
              <a:spcBef>
                <a:spcPts val="0"/>
              </a:spcBef>
              <a:buNone/>
            </a:pPr>
            <a:r>
              <a:rPr lang="en-GB" sz="4200" dirty="0">
                <a:solidFill>
                  <a:srgbClr val="000000"/>
                </a:solidFill>
              </a:rPr>
              <a:t>     </a:t>
            </a:r>
            <a:r>
              <a:rPr lang="en-GB" sz="4200" dirty="0">
                <a:solidFill>
                  <a:srgbClr val="000000"/>
                </a:solidFill>
                <a:effectLst/>
              </a:rPr>
              <a:t> that can get muddy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Disco clothes</a:t>
            </a:r>
          </a:p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r>
              <a:rPr lang="en-GB" sz="4200" b="1" dirty="0">
                <a:effectLst/>
              </a:rPr>
              <a:t>Toiletries</a:t>
            </a:r>
            <a:endParaRPr lang="en-GB" sz="4200" dirty="0">
              <a:effectLst/>
            </a:endParaRP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Tooth brush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Toothpaste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Sponge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Soap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Shower gel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Hair products, i.e. shampoo/conditioner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Hair ties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Wash bag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Sun cream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endParaRPr lang="en-GB" sz="4200" dirty="0">
              <a:solidFill>
                <a:srgbClr val="000000"/>
              </a:solidFill>
              <a:effectLst/>
            </a:endParaRPr>
          </a:p>
          <a:p>
            <a:pPr marL="0" marR="0" fontAlgn="base">
              <a:spcBef>
                <a:spcPts val="0"/>
              </a:spcBef>
              <a:spcAft>
                <a:spcPts val="0"/>
              </a:spcAft>
            </a:pPr>
            <a:r>
              <a:rPr lang="en-GB" sz="4200" b="1" dirty="0">
                <a:effectLst/>
              </a:rPr>
              <a:t>Other</a:t>
            </a:r>
            <a:endParaRPr lang="en-GB" sz="4200" dirty="0">
              <a:effectLst/>
            </a:endParaRP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Water bottle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Sunglasses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Book to read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Towels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Gloves/hat/cap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Trainers preferabl</a:t>
            </a:r>
            <a:r>
              <a:rPr lang="en-GB" sz="4200" dirty="0">
                <a:solidFill>
                  <a:srgbClr val="000000"/>
                </a:solidFill>
              </a:rPr>
              <a:t>y old pairs </a:t>
            </a:r>
            <a:r>
              <a:rPr lang="en-GB" sz="4200" dirty="0">
                <a:solidFill>
                  <a:srgbClr val="000000"/>
                </a:solidFill>
                <a:effectLst/>
              </a:rPr>
              <a:t>that can get wet and muddy (two pairs)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  <a:effectLst/>
              </a:rPr>
              <a:t>Swim kit, extra towel, canvas or plastic shoes for the water (if taking part in water sports)</a:t>
            </a:r>
          </a:p>
          <a:p>
            <a:pPr marL="0" fontAlgn="base">
              <a:spcBef>
                <a:spcPts val="0"/>
              </a:spcBef>
              <a:buFont typeface="Arial"/>
              <a:buChar char="•"/>
            </a:pPr>
            <a:r>
              <a:rPr lang="en-GB" sz="4200" dirty="0">
                <a:solidFill>
                  <a:srgbClr val="000000"/>
                </a:solidFill>
              </a:rPr>
              <a:t>Maximum £10 spending money</a:t>
            </a:r>
            <a:endParaRPr lang="en-GB" sz="4200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90573"/>
            <a:ext cx="2070274" cy="1272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44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4FAD9-4527-4F2A-B5EE-F23F9A292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... And what not to bring!</a:t>
            </a:r>
            <a:br>
              <a:rPr lang="en-GB" b="1" dirty="0"/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B28458-0C5E-4F9A-A8A7-1E96EBF5411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 dirty="0"/>
          </a:p>
          <a:p>
            <a:r>
              <a:rPr lang="en-GB" sz="2000" b="1" dirty="0"/>
              <a:t>Mobile phones</a:t>
            </a:r>
          </a:p>
          <a:p>
            <a:r>
              <a:rPr lang="en-GB" sz="2000" b="1" dirty="0"/>
              <a:t>Electronic gadgets</a:t>
            </a:r>
          </a:p>
          <a:p>
            <a:r>
              <a:rPr lang="en-GB" sz="2000" b="1" dirty="0"/>
              <a:t>More than the allocated amount of spending money</a:t>
            </a:r>
          </a:p>
          <a:p>
            <a:r>
              <a:rPr lang="en-GB" sz="2000" b="1" dirty="0"/>
              <a:t>Brand new clothes (unless for the disco)</a:t>
            </a:r>
          </a:p>
          <a:p>
            <a:r>
              <a:rPr lang="en-GB" sz="2000" b="1" dirty="0"/>
              <a:t>Suitcases that are too big!</a:t>
            </a:r>
          </a:p>
          <a:p>
            <a:r>
              <a:rPr lang="en-GB" sz="2000" b="1" dirty="0"/>
              <a:t>Sweets!</a:t>
            </a:r>
          </a:p>
        </p:txBody>
      </p:sp>
    </p:spTree>
    <p:extLst>
      <p:ext uri="{BB962C8B-B14F-4D97-AF65-F5344CB8AC3E}">
        <p14:creationId xmlns:p14="http://schemas.microsoft.com/office/powerpoint/2010/main" val="2036328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4FAD9-4527-4F2A-B5EE-F23F9A292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Behaviour</a:t>
            </a:r>
            <a:br>
              <a:rPr lang="en-GB" b="1" dirty="0"/>
            </a:b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B28458-0C5E-4F9A-A8A7-1E96EBF5411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400" b="1" dirty="0"/>
              <a:t>The children need to ensure that their behaviour in school warrants us taking them out on a residential trip and being away for 4 nights:</a:t>
            </a:r>
          </a:p>
          <a:p>
            <a:r>
              <a:rPr lang="en-GB" sz="2400" b="1" dirty="0"/>
              <a:t>Respect</a:t>
            </a:r>
          </a:p>
          <a:p>
            <a:r>
              <a:rPr lang="en-GB" sz="2400" b="1" dirty="0"/>
              <a:t>Courtesy and manners</a:t>
            </a:r>
          </a:p>
          <a:p>
            <a:r>
              <a:rPr lang="en-GB" sz="2400" b="1" dirty="0"/>
              <a:t>Ability to listen to and follow instructions</a:t>
            </a:r>
          </a:p>
          <a:p>
            <a:r>
              <a:rPr lang="en-GB" sz="2400" b="1" dirty="0"/>
              <a:t>Appropriate use of language towards one another</a:t>
            </a:r>
          </a:p>
          <a:p>
            <a:r>
              <a:rPr lang="en-GB" sz="2400" b="1" dirty="0"/>
              <a:t>Appropriate use of hands and feet</a:t>
            </a:r>
          </a:p>
        </p:txBody>
      </p:sp>
    </p:spTree>
    <p:extLst>
      <p:ext uri="{BB962C8B-B14F-4D97-AF65-F5344CB8AC3E}">
        <p14:creationId xmlns:p14="http://schemas.microsoft.com/office/powerpoint/2010/main" val="22057232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Payment schedule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1412776"/>
            <a:ext cx="88204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/>
              <a:t>We ask for a securing deposit of £40 per person to be paid by 1</a:t>
            </a:r>
            <a:r>
              <a:rPr lang="en-US" sz="2800" b="1" baseline="30000" dirty="0"/>
              <a:t>st</a:t>
            </a:r>
            <a:r>
              <a:rPr lang="en-US" sz="2800" b="1" dirty="0"/>
              <a:t> June 2026 to confirm the trip.</a:t>
            </a:r>
          </a:p>
          <a:p>
            <a:pPr lvl="0"/>
            <a:endParaRPr lang="en-US" sz="2800" b="1" dirty="0"/>
          </a:p>
          <a:p>
            <a:pPr lvl="0"/>
            <a:endParaRPr lang="en-US" sz="2800" b="1" dirty="0"/>
          </a:p>
          <a:p>
            <a:pPr lvl="0"/>
            <a:r>
              <a:rPr lang="en-US" sz="2800" dirty="0"/>
              <a:t>An </a:t>
            </a:r>
            <a:r>
              <a:rPr lang="en-US" sz="2800" b="1" dirty="0"/>
              <a:t>interim deposit of £60 </a:t>
            </a:r>
            <a:r>
              <a:rPr lang="en-US" sz="2800" dirty="0"/>
              <a:t>per person to be paid by 30th June 2025.</a:t>
            </a:r>
          </a:p>
          <a:p>
            <a:pPr lvl="0"/>
            <a:endParaRPr lang="en-US" sz="2800" dirty="0"/>
          </a:p>
          <a:p>
            <a:pPr lvl="0"/>
            <a:endParaRPr lang="en-GB" sz="2800" dirty="0"/>
          </a:p>
          <a:p>
            <a:pPr lvl="0"/>
            <a:r>
              <a:rPr lang="en-US" sz="2800" dirty="0"/>
              <a:t>The</a:t>
            </a:r>
            <a:r>
              <a:rPr lang="en-US" sz="2800" b="1" dirty="0"/>
              <a:t> final balance of £335</a:t>
            </a:r>
            <a:r>
              <a:rPr lang="en-US" sz="2800" dirty="0"/>
              <a:t> is due in January 2027.</a:t>
            </a:r>
          </a:p>
          <a:p>
            <a:pPr lvl="0"/>
            <a:endParaRPr lang="en-US" sz="2800" dirty="0"/>
          </a:p>
          <a:p>
            <a:pPr lvl="0"/>
            <a:r>
              <a:rPr lang="en-US" sz="2800" b="1" dirty="0"/>
              <a:t>Total cost = approximately £435</a:t>
            </a:r>
          </a:p>
          <a:p>
            <a:pPr lvl="0"/>
            <a:r>
              <a:rPr lang="en-US" sz="2800" b="1" i="1" dirty="0"/>
              <a:t>Please note that deposits are non-refundable</a:t>
            </a:r>
            <a:endParaRPr lang="en-GB" sz="2800" b="1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903</TotalTime>
  <Words>549</Words>
  <Application>Microsoft Office PowerPoint</Application>
  <PresentationFormat>On-screen Show (4:3)</PresentationFormat>
  <Paragraphs>109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Year 6 Residential Trip 2027</vt:lpstr>
      <vt:lpstr>About JCA</vt:lpstr>
      <vt:lpstr>About JCA</vt:lpstr>
      <vt:lpstr>So why are we going?</vt:lpstr>
      <vt:lpstr>PowerPoint Presentation</vt:lpstr>
      <vt:lpstr>PowerPoint Presentation</vt:lpstr>
      <vt:lpstr>PowerPoint Presentation</vt:lpstr>
      <vt:lpstr>Accommodation at Condover Hall</vt:lpstr>
      <vt:lpstr>What to take…</vt:lpstr>
      <vt:lpstr>... And what not to bring! </vt:lpstr>
      <vt:lpstr>Behaviour </vt:lpstr>
      <vt:lpstr>Payment schedule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Weightman</dc:creator>
  <cp:lastModifiedBy>Colin Pickard</cp:lastModifiedBy>
  <cp:revision>62</cp:revision>
  <dcterms:created xsi:type="dcterms:W3CDTF">2012-11-27T13:45:25Z</dcterms:created>
  <dcterms:modified xsi:type="dcterms:W3CDTF">2026-05-21T09:11:31Z</dcterms:modified>
</cp:coreProperties>
</file>